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0" r:id="rId2"/>
  </p:sldIdLst>
  <p:sldSz cx="30275213" cy="42803763"/>
  <p:notesSz cx="6858000" cy="9144000"/>
  <p:defaultTextStyle>
    <a:defPPr>
      <a:defRPr lang="fr-FR"/>
    </a:defPPr>
    <a:lvl1pPr marL="0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7941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5882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3823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1764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39705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7646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5587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3528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551">
          <p15:clr>
            <a:srgbClr val="A4A3A4"/>
          </p15:clr>
        </p15:guide>
        <p15:guide id="2" pos="95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B00"/>
    <a:srgbClr val="001A3A"/>
    <a:srgbClr val="9C001F"/>
    <a:srgbClr val="62C4DD"/>
    <a:srgbClr val="1E3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39" autoAdjust="0"/>
    <p:restoredTop sz="50000" autoAdjust="0"/>
  </p:normalViewPr>
  <p:slideViewPr>
    <p:cSldViewPr snapToGrid="0" snapToObjects="1" showGuides="1">
      <p:cViewPr varScale="1">
        <p:scale>
          <a:sx n="21" d="100"/>
          <a:sy n="21" d="100"/>
        </p:scale>
        <p:origin x="2988" y="84"/>
      </p:cViewPr>
      <p:guideLst>
        <p:guide orient="horz" pos="13551"/>
        <p:guide pos="953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90403-7AA8-8B45-B7E3-86DE63A2A74B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7B5D7-024E-DC44-9954-285E588111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360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70641" y="13296913"/>
            <a:ext cx="25733931" cy="9175066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41282" y="24255466"/>
            <a:ext cx="21192649" cy="109387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7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3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1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39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5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3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21/05/2025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3761" y="1714135"/>
            <a:ext cx="27247692" cy="7133961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13761" y="9987548"/>
            <a:ext cx="27247692" cy="282485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21/05/2025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2676283" y="10700944"/>
            <a:ext cx="22548726" cy="22794985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14332" y="10700944"/>
            <a:ext cx="67157362" cy="22794985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21/05/2025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94818" y="4567710"/>
            <a:ext cx="16609575" cy="138091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13761" y="9987548"/>
            <a:ext cx="27247692" cy="282485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21/05/2025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554425D-AA21-40D5-946B-15FA04060777}"/>
              </a:ext>
            </a:extLst>
          </p:cNvPr>
          <p:cNvSpPr txBox="1">
            <a:spLocks/>
          </p:cNvSpPr>
          <p:nvPr userDrawn="1"/>
        </p:nvSpPr>
        <p:spPr>
          <a:xfrm>
            <a:off x="-1305639" y="2837984"/>
            <a:ext cx="10913983" cy="1380910"/>
          </a:xfrm>
          <a:prstGeom prst="rect">
            <a:avLst/>
          </a:prstGeom>
        </p:spPr>
        <p:txBody>
          <a:bodyPr/>
          <a:lstStyle>
            <a:lvl1pPr algn="ctr" defTabSz="2087941" rtl="0" eaLnBrk="1" latinLnBrk="0" hangingPunct="1"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/>
              <a:t>Workshop CVD&amp;ALD (Toulouse)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D066442-3684-49D7-B4E1-66DE690789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09623" y="221376"/>
            <a:ext cx="2487894" cy="12614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91533" y="27505384"/>
            <a:ext cx="25733931" cy="8501303"/>
          </a:xfrm>
          <a:prstGeom prst="rect">
            <a:avLst/>
          </a:prstGeo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391533" y="18142064"/>
            <a:ext cx="25733931" cy="93633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7941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5882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3823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5176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39705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764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558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0352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21/05/2025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3761" y="1714135"/>
            <a:ext cx="27247692" cy="7133961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14332" y="62332983"/>
            <a:ext cx="44850417" cy="176317812"/>
          </a:xfrm>
          <a:prstGeom prst="rect">
            <a:avLst/>
          </a:prstGeo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69338" y="62332983"/>
            <a:ext cx="44855671" cy="176317812"/>
          </a:xfrm>
          <a:prstGeom prst="rect">
            <a:avLst/>
          </a:prstGeo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21/05/2025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3761" y="1714135"/>
            <a:ext cx="27247692" cy="71339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13761" y="9581308"/>
            <a:ext cx="13376810" cy="399303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000" b="1"/>
            </a:lvl1pPr>
            <a:lvl2pPr marL="2087941" indent="0">
              <a:buNone/>
              <a:defRPr sz="9100" b="1"/>
            </a:lvl2pPr>
            <a:lvl3pPr marL="4175882" indent="0">
              <a:buNone/>
              <a:defRPr sz="8200" b="1"/>
            </a:lvl3pPr>
            <a:lvl4pPr marL="6263823" indent="0">
              <a:buNone/>
              <a:defRPr sz="7300" b="1"/>
            </a:lvl4pPr>
            <a:lvl5pPr marL="8351764" indent="0">
              <a:buNone/>
              <a:defRPr sz="7300" b="1"/>
            </a:lvl5pPr>
            <a:lvl6pPr marL="10439705" indent="0">
              <a:buNone/>
              <a:defRPr sz="7300" b="1"/>
            </a:lvl6pPr>
            <a:lvl7pPr marL="12527646" indent="0">
              <a:buNone/>
              <a:defRPr sz="7300" b="1"/>
            </a:lvl7pPr>
            <a:lvl8pPr marL="14615587" indent="0">
              <a:buNone/>
              <a:defRPr sz="7300" b="1"/>
            </a:lvl8pPr>
            <a:lvl9pPr marL="16703528" indent="0">
              <a:buNone/>
              <a:defRPr sz="73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13761" y="13574342"/>
            <a:ext cx="13376810" cy="24661708"/>
          </a:xfrm>
          <a:prstGeom prst="rect">
            <a:avLst/>
          </a:prstGeo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15379389" y="9581308"/>
            <a:ext cx="13382065" cy="399303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000" b="1"/>
            </a:lvl1pPr>
            <a:lvl2pPr marL="2087941" indent="0">
              <a:buNone/>
              <a:defRPr sz="9100" b="1"/>
            </a:lvl2pPr>
            <a:lvl3pPr marL="4175882" indent="0">
              <a:buNone/>
              <a:defRPr sz="8200" b="1"/>
            </a:lvl3pPr>
            <a:lvl4pPr marL="6263823" indent="0">
              <a:buNone/>
              <a:defRPr sz="7300" b="1"/>
            </a:lvl4pPr>
            <a:lvl5pPr marL="8351764" indent="0">
              <a:buNone/>
              <a:defRPr sz="7300" b="1"/>
            </a:lvl5pPr>
            <a:lvl6pPr marL="10439705" indent="0">
              <a:buNone/>
              <a:defRPr sz="7300" b="1"/>
            </a:lvl6pPr>
            <a:lvl7pPr marL="12527646" indent="0">
              <a:buNone/>
              <a:defRPr sz="7300" b="1"/>
            </a:lvl7pPr>
            <a:lvl8pPr marL="14615587" indent="0">
              <a:buNone/>
              <a:defRPr sz="7300" b="1"/>
            </a:lvl8pPr>
            <a:lvl9pPr marL="16703528" indent="0">
              <a:buNone/>
              <a:defRPr sz="73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15379389" y="13574342"/>
            <a:ext cx="13382065" cy="24661708"/>
          </a:xfrm>
          <a:prstGeom prst="rect">
            <a:avLst/>
          </a:prstGeo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21/05/2025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3761" y="1714135"/>
            <a:ext cx="27247692" cy="7133961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21/05/2025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21/05/2025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3763" y="1704224"/>
            <a:ext cx="9960336" cy="7252860"/>
          </a:xfrm>
          <a:prstGeom prst="rect">
            <a:avLst/>
          </a:prstGeo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36767" y="1704227"/>
            <a:ext cx="16924685" cy="36531826"/>
          </a:xfrm>
          <a:prstGeom prst="rect">
            <a:avLst/>
          </a:prstGeo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13763" y="8957087"/>
            <a:ext cx="9960336" cy="29278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2087941" indent="0">
              <a:buNone/>
              <a:defRPr sz="5500"/>
            </a:lvl2pPr>
            <a:lvl3pPr marL="4175882" indent="0">
              <a:buNone/>
              <a:defRPr sz="4600"/>
            </a:lvl3pPr>
            <a:lvl4pPr marL="6263823" indent="0">
              <a:buNone/>
              <a:defRPr sz="4100"/>
            </a:lvl4pPr>
            <a:lvl5pPr marL="8351764" indent="0">
              <a:buNone/>
              <a:defRPr sz="4100"/>
            </a:lvl5pPr>
            <a:lvl6pPr marL="10439705" indent="0">
              <a:buNone/>
              <a:defRPr sz="4100"/>
            </a:lvl6pPr>
            <a:lvl7pPr marL="12527646" indent="0">
              <a:buNone/>
              <a:defRPr sz="4100"/>
            </a:lvl7pPr>
            <a:lvl8pPr marL="14615587" indent="0">
              <a:buNone/>
              <a:defRPr sz="4100"/>
            </a:lvl8pPr>
            <a:lvl9pPr marL="16703528" indent="0">
              <a:buNone/>
              <a:defRPr sz="41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21/05/2025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34154" y="29962634"/>
            <a:ext cx="18165128" cy="3537259"/>
          </a:xfrm>
          <a:prstGeom prst="rect">
            <a:avLst/>
          </a:prstGeo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934154" y="3824595"/>
            <a:ext cx="18165128" cy="256822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00"/>
            </a:lvl1pPr>
            <a:lvl2pPr marL="2087941" indent="0">
              <a:buNone/>
              <a:defRPr sz="12800"/>
            </a:lvl2pPr>
            <a:lvl3pPr marL="4175882" indent="0">
              <a:buNone/>
              <a:defRPr sz="11000"/>
            </a:lvl3pPr>
            <a:lvl4pPr marL="6263823" indent="0">
              <a:buNone/>
              <a:defRPr sz="9100"/>
            </a:lvl4pPr>
            <a:lvl5pPr marL="8351764" indent="0">
              <a:buNone/>
              <a:defRPr sz="9100"/>
            </a:lvl5pPr>
            <a:lvl6pPr marL="10439705" indent="0">
              <a:buNone/>
              <a:defRPr sz="9100"/>
            </a:lvl6pPr>
            <a:lvl7pPr marL="12527646" indent="0">
              <a:buNone/>
              <a:defRPr sz="9100"/>
            </a:lvl7pPr>
            <a:lvl8pPr marL="14615587" indent="0">
              <a:buNone/>
              <a:defRPr sz="9100"/>
            </a:lvl8pPr>
            <a:lvl9pPr marL="16703528" indent="0">
              <a:buNone/>
              <a:defRPr sz="91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934154" y="33499893"/>
            <a:ext cx="18165128" cy="5023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2087941" indent="0">
              <a:buNone/>
              <a:defRPr sz="5500"/>
            </a:lvl2pPr>
            <a:lvl3pPr marL="4175882" indent="0">
              <a:buNone/>
              <a:defRPr sz="4600"/>
            </a:lvl3pPr>
            <a:lvl4pPr marL="6263823" indent="0">
              <a:buNone/>
              <a:defRPr sz="4100"/>
            </a:lvl4pPr>
            <a:lvl5pPr marL="8351764" indent="0">
              <a:buNone/>
              <a:defRPr sz="4100"/>
            </a:lvl5pPr>
            <a:lvl6pPr marL="10439705" indent="0">
              <a:buNone/>
              <a:defRPr sz="4100"/>
            </a:lvl6pPr>
            <a:lvl7pPr marL="12527646" indent="0">
              <a:buNone/>
              <a:defRPr sz="4100"/>
            </a:lvl7pPr>
            <a:lvl8pPr marL="14615587" indent="0">
              <a:buNone/>
              <a:defRPr sz="4100"/>
            </a:lvl8pPr>
            <a:lvl9pPr marL="16703528" indent="0">
              <a:buNone/>
              <a:defRPr sz="41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21/05/2025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48127" y="40632831"/>
            <a:ext cx="30323339" cy="2160000"/>
          </a:xfrm>
          <a:prstGeom prst="rect">
            <a:avLst/>
          </a:prstGeom>
          <a:solidFill>
            <a:srgbClr val="001A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2087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rgbClr val="00BAD7"/>
                </a:solidFill>
                <a:latin typeface="Avenir Light"/>
                <a:cs typeface="Avenir Light"/>
              </a:rPr>
              <a:t>	</a:t>
            </a:r>
            <a:endParaRPr lang="fr-FR" sz="900" dirty="0">
              <a:latin typeface="Avenir Light"/>
              <a:cs typeface="Avenir Light"/>
            </a:endParaRP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7369" y="40782262"/>
            <a:ext cx="1861139" cy="1861139"/>
          </a:xfrm>
          <a:prstGeom prst="rect">
            <a:avLst/>
          </a:prstGeom>
        </p:spPr>
      </p:pic>
      <p:pic>
        <p:nvPicPr>
          <p:cNvPr id="7" name="Image 6" descr="Logo UTFTMP_ verticale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902" y="40805296"/>
            <a:ext cx="1500387" cy="1815070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20563749" y="41020334"/>
            <a:ext cx="7594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0" i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Laboratoire</a:t>
            </a:r>
            <a:r>
              <a:rPr lang="fr-FR" sz="2800" b="0" i="0" baseline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 </a:t>
            </a:r>
            <a:r>
              <a:rPr lang="fr-FR" sz="2800" b="0" i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conventionné </a:t>
            </a:r>
          </a:p>
          <a:p>
            <a:pPr algn="r"/>
            <a:r>
              <a:rPr lang="fr-FR" sz="2800" b="0" i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avec</a:t>
            </a:r>
            <a:r>
              <a:rPr lang="fr-FR" sz="2800" b="0" i="0" baseline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 </a:t>
            </a:r>
            <a:r>
              <a:rPr lang="fr-FR" sz="2800" b="0" i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l’Université Fédérale </a:t>
            </a:r>
          </a:p>
          <a:p>
            <a:pPr algn="r"/>
            <a:r>
              <a:rPr lang="fr-FR" sz="2800" b="0" i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Toulouse Midi-Pyrénées</a:t>
            </a:r>
          </a:p>
        </p:txBody>
      </p:sp>
      <p:sp>
        <p:nvSpPr>
          <p:cNvPr id="15" name="ZoneTexte 14"/>
          <p:cNvSpPr txBox="1"/>
          <p:nvPr userDrawn="1"/>
        </p:nvSpPr>
        <p:spPr>
          <a:xfrm>
            <a:off x="2546547" y="41235778"/>
            <a:ext cx="11554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b="0" i="0" dirty="0">
                <a:solidFill>
                  <a:srgbClr val="62C4DD"/>
                </a:solidFill>
                <a:latin typeface="HelveticaNeue LightCond"/>
                <a:cs typeface="HelveticaNeue LightCond"/>
              </a:rPr>
              <a:t>LAAS-CNRS</a:t>
            </a:r>
          </a:p>
          <a:p>
            <a:pPr algn="l"/>
            <a:r>
              <a:rPr lang="fr-FR" sz="2800" b="0" i="0" dirty="0">
                <a:solidFill>
                  <a:srgbClr val="62C4DD"/>
                </a:solidFill>
                <a:latin typeface="HelveticaNeue LightCond"/>
                <a:cs typeface="HelveticaNeue LightCond"/>
              </a:rPr>
              <a:t>/</a:t>
            </a:r>
            <a:r>
              <a:rPr lang="fr-FR" sz="2800" b="0" i="0" baseline="0" dirty="0">
                <a:solidFill>
                  <a:srgbClr val="62C4DD"/>
                </a:solidFill>
                <a:latin typeface="HelveticaNeue LightCond"/>
                <a:cs typeface="HelveticaNeue LightCond"/>
              </a:rPr>
              <a:t> </a:t>
            </a:r>
            <a:r>
              <a:rPr lang="fr-FR" sz="2800" b="0" i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Laboratoire</a:t>
            </a:r>
            <a:r>
              <a:rPr lang="fr-FR" sz="2800" b="0" i="0" baseline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 </a:t>
            </a:r>
            <a:r>
              <a:rPr lang="fr-FR" sz="2800" b="0" i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d’analyse et d’architecture des systèmes du CNRS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A26CE8-E2A1-491C-A6A9-4FB69FD8DAB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30240000" cy="4305754"/>
          </a:xfrm>
          <a:prstGeom prst="rect">
            <a:avLst/>
          </a:prstGeom>
        </p:spPr>
      </p:pic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C640FFB-192A-4A3C-9D85-9A5C34B66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369" y="5337175"/>
            <a:ext cx="29380920" cy="34363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87941" rtl="0" eaLnBrk="1" latinLnBrk="0" hangingPunct="1">
        <a:spcBef>
          <a:spcPct val="0"/>
        </a:spcBef>
        <a:buNone/>
        <a:defRPr sz="7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5956" indent="-1565956" algn="l" defTabSz="2087941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2904" indent="-1304963" algn="l" defTabSz="2087941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19852" indent="-1043970" algn="l" defTabSz="2087941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7793" indent="-1043970" algn="l" defTabSz="2087941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5734" indent="-1043970" algn="l" defTabSz="2087941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3675" indent="-1043970" algn="l" defTabSz="2087941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1616" indent="-1043970" algn="l" defTabSz="2087941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59557" indent="-1043970" algn="l" defTabSz="2087941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7498" indent="-1043970" algn="l" defTabSz="2087941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7941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5882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3823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1764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39705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7646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5587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3528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98AEE9-3902-4308-86F5-9269C1C8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799" y="3005471"/>
            <a:ext cx="18084582" cy="1380910"/>
          </a:xfrm>
        </p:spPr>
        <p:txBody>
          <a:bodyPr/>
          <a:lstStyle/>
          <a:p>
            <a:r>
              <a:rPr lang="fr-FR" sz="6000" dirty="0">
                <a:solidFill>
                  <a:schemeClr val="bg1"/>
                </a:solidFill>
              </a:rPr>
              <a:t>Clean room of LAAS : </a:t>
            </a:r>
            <a:r>
              <a:rPr lang="fr-FR" sz="6000" dirty="0" err="1">
                <a:solidFill>
                  <a:schemeClr val="bg1"/>
                </a:solidFill>
              </a:rPr>
              <a:t>experiments</a:t>
            </a:r>
            <a:r>
              <a:rPr lang="fr-FR" sz="6000" dirty="0">
                <a:solidFill>
                  <a:schemeClr val="bg1"/>
                </a:solidFill>
              </a:rPr>
              <a:t> on CVD, ALD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3D510D-BF81-4A11-A5F1-C9178B307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257" y="5140333"/>
            <a:ext cx="29377967" cy="167244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  <a:effectLst/>
                <a:ea typeface="MS Mincho" panose="02020609040205080304" pitchFamily="49" charset="-128"/>
              </a:rPr>
              <a:t>Example 1 </a:t>
            </a:r>
            <a:r>
              <a:rPr lang="en-US" sz="4000" b="1" dirty="0">
                <a:effectLst/>
                <a:ea typeface="MS Mincho" panose="02020609040205080304" pitchFamily="49" charset="-128"/>
              </a:rPr>
              <a:t>: Refractive index in the fabrication of anti-reflective coatings at 775nm and optical mirrors at 1550 nm on fused silica.</a:t>
            </a:r>
          </a:p>
          <a:p>
            <a:pPr marL="0" indent="0">
              <a:buNone/>
            </a:pPr>
            <a:endParaRPr lang="en-US" sz="4000" b="1" dirty="0">
              <a:effectLst/>
              <a:ea typeface="MS Mincho" panose="02020609040205080304" pitchFamily="49" charset="-128"/>
            </a:endParaRPr>
          </a:p>
          <a:p>
            <a:pPr marL="0" indent="0">
              <a:buNone/>
            </a:pPr>
            <a:r>
              <a:rPr lang="en-US" sz="4000" b="1" dirty="0">
                <a:effectLst/>
                <a:ea typeface="MS Mincho" panose="02020609040205080304" pitchFamily="49" charset="-128"/>
              </a:rPr>
              <a:t>Expert author(s) : XXXXXXXXXXXXXXXXXXXXXXXXXXXX</a:t>
            </a:r>
          </a:p>
          <a:p>
            <a:pPr marL="0" indent="0">
              <a:buNone/>
            </a:pPr>
            <a:endParaRPr lang="en-US" sz="4000" dirty="0">
              <a:ea typeface="MS Mincho" panose="02020609040205080304" pitchFamily="49" charset="-128"/>
            </a:endParaRPr>
          </a:p>
          <a:p>
            <a:pPr marL="0" indent="0">
              <a:buNone/>
            </a:pPr>
            <a:r>
              <a:rPr lang="en-US" sz="4000" b="1" dirty="0">
                <a:ea typeface="MS Mincho" panose="02020609040205080304" pitchFamily="49" charset="-128"/>
              </a:rPr>
              <a:t>Objective(s) </a:t>
            </a:r>
            <a:r>
              <a:rPr lang="en-US" sz="3600" b="1" dirty="0">
                <a:ea typeface="MS Mincho" panose="02020609040205080304" pitchFamily="49" charset="-128"/>
              </a:rPr>
              <a:t>: </a:t>
            </a:r>
            <a:r>
              <a:rPr lang="en-US" sz="3600" dirty="0">
                <a:effectLst/>
                <a:ea typeface="MS Mincho" panose="02020609040205080304" pitchFamily="49" charset="-128"/>
              </a:rPr>
              <a:t>linear and nonlinear refractive indexes for optical thin-films, coatings of interest for instance for (frequency-doubling) cavity-resonant integrated grating filters structures </a:t>
            </a:r>
            <a:r>
              <a:rPr lang="en-US" sz="3600" baseline="30000" dirty="0">
                <a:effectLst/>
                <a:ea typeface="MS Mincho" panose="02020609040205080304" pitchFamily="49" charset="-128"/>
              </a:rPr>
              <a:t>1,2</a:t>
            </a:r>
            <a:endParaRPr lang="en-US" sz="3600" baseline="30000" dirty="0">
              <a:ea typeface="MS Mincho" panose="02020609040205080304" pitchFamily="49" charset="-128"/>
            </a:endParaRPr>
          </a:p>
          <a:p>
            <a:pPr marL="0" indent="0">
              <a:buNone/>
            </a:pPr>
            <a:endParaRPr lang="en-US" sz="4000" dirty="0">
              <a:ea typeface="MS Mincho" panose="02020609040205080304" pitchFamily="49" charset="-128"/>
            </a:endParaRPr>
          </a:p>
          <a:p>
            <a:pPr marL="0" indent="0">
              <a:buNone/>
            </a:pPr>
            <a:r>
              <a:rPr lang="en-US" sz="4000" b="1" dirty="0">
                <a:ea typeface="MS Mincho" panose="02020609040205080304" pitchFamily="49" charset="-128"/>
              </a:rPr>
              <a:t>Parameters :</a:t>
            </a:r>
            <a:r>
              <a:rPr lang="en-US" sz="4000" dirty="0">
                <a:ea typeface="MS Mincho" panose="02020609040205080304" pitchFamily="49" charset="-128"/>
              </a:rPr>
              <a:t> </a:t>
            </a:r>
            <a:r>
              <a:rPr lang="en-US" sz="3900" dirty="0">
                <a:effectLst/>
                <a:ea typeface="MS Mincho" panose="02020609040205080304" pitchFamily="49" charset="-128"/>
              </a:rPr>
              <a:t>SiH</a:t>
            </a:r>
            <a:r>
              <a:rPr lang="en-US" sz="3900" baseline="-25000" dirty="0">
                <a:effectLst/>
                <a:ea typeface="MS Mincho" panose="02020609040205080304" pitchFamily="49" charset="-128"/>
              </a:rPr>
              <a:t>4</a:t>
            </a:r>
            <a:r>
              <a:rPr lang="en-US" sz="3900" dirty="0">
                <a:effectLst/>
                <a:ea typeface="MS Mincho" panose="02020609040205080304" pitchFamily="49" charset="-128"/>
              </a:rPr>
              <a:t> , N</a:t>
            </a:r>
            <a:r>
              <a:rPr lang="en-US" sz="3900" baseline="-25000" dirty="0">
                <a:effectLst/>
                <a:ea typeface="MS Mincho" panose="02020609040205080304" pitchFamily="49" charset="-128"/>
              </a:rPr>
              <a:t>2</a:t>
            </a:r>
            <a:r>
              <a:rPr lang="en-US" sz="3900" dirty="0">
                <a:effectLst/>
                <a:ea typeface="MS Mincho" panose="02020609040205080304" pitchFamily="49" charset="-128"/>
              </a:rPr>
              <a:t>O, N</a:t>
            </a:r>
            <a:r>
              <a:rPr lang="en-US" sz="3900" baseline="-25000" dirty="0">
                <a:effectLst/>
                <a:ea typeface="MS Mincho" panose="02020609040205080304" pitchFamily="49" charset="-128"/>
              </a:rPr>
              <a:t>2 </a:t>
            </a:r>
            <a:r>
              <a:rPr lang="en-US" sz="3900" dirty="0">
                <a:effectLst/>
                <a:ea typeface="MS Mincho" panose="02020609040205080304" pitchFamily="49" charset="-128"/>
              </a:rPr>
              <a:t>and </a:t>
            </a:r>
            <a:r>
              <a:rPr lang="en-US" sz="3900" dirty="0" err="1">
                <a:effectLst/>
                <a:ea typeface="MS Mincho" panose="02020609040205080304" pitchFamily="49" charset="-128"/>
              </a:rPr>
              <a:t>P</a:t>
            </a:r>
            <a:r>
              <a:rPr lang="en-US" sz="3900" baseline="-25000" dirty="0" err="1">
                <a:effectLst/>
                <a:ea typeface="MS Mincho" panose="02020609040205080304" pitchFamily="49" charset="-128"/>
              </a:rPr>
              <a:t>icp</a:t>
            </a:r>
            <a:endParaRPr lang="en-US" sz="3900" baseline="-25000" dirty="0">
              <a:ea typeface="MS Mincho" panose="02020609040205080304" pitchFamily="49" charset="-128"/>
            </a:endParaRPr>
          </a:p>
          <a:p>
            <a:pPr marL="0" indent="0">
              <a:buNone/>
            </a:pPr>
            <a:r>
              <a:rPr lang="en-US" sz="3900" dirty="0">
                <a:effectLst/>
                <a:ea typeface="MS Mincho" panose="02020609040205080304" pitchFamily="49" charset="-128"/>
              </a:rPr>
              <a:t>by varying the flux of N</a:t>
            </a:r>
            <a:r>
              <a:rPr lang="en-US" sz="3900" baseline="-25000" dirty="0">
                <a:effectLst/>
                <a:ea typeface="MS Mincho" panose="02020609040205080304" pitchFamily="49" charset="-128"/>
              </a:rPr>
              <a:t>2</a:t>
            </a:r>
            <a:r>
              <a:rPr lang="en-US" sz="3900" dirty="0">
                <a:effectLst/>
                <a:ea typeface="MS Mincho" panose="02020609040205080304" pitchFamily="49" charset="-128"/>
              </a:rPr>
              <a:t>O (up to 80 </a:t>
            </a:r>
            <a:r>
              <a:rPr lang="en-US" sz="3900" dirty="0" err="1">
                <a:effectLst/>
                <a:ea typeface="MS Mincho" panose="02020609040205080304" pitchFamily="49" charset="-128"/>
              </a:rPr>
              <a:t>sccm</a:t>
            </a:r>
            <a:r>
              <a:rPr lang="en-US" sz="3900" dirty="0">
                <a:effectLst/>
                <a:ea typeface="MS Mincho" panose="02020609040205080304" pitchFamily="49" charset="-128"/>
              </a:rPr>
              <a:t>) </a:t>
            </a:r>
          </a:p>
          <a:p>
            <a:pPr marL="0" indent="0">
              <a:buNone/>
            </a:pPr>
            <a:r>
              <a:rPr lang="en-US" sz="3900" dirty="0">
                <a:effectLst/>
                <a:ea typeface="MS Mincho" panose="02020609040205080304" pitchFamily="49" charset="-128"/>
              </a:rPr>
              <a:t>keeping all other parameters constant</a:t>
            </a:r>
            <a:endParaRPr lang="fr-FR" sz="3900" dirty="0"/>
          </a:p>
          <a:p>
            <a:endParaRPr lang="fr-FR" dirty="0"/>
          </a:p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1800" baseline="30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1800" baseline="30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1800" baseline="30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1800" baseline="30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1800" baseline="30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1800" baseline="30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1800" baseline="30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1800" baseline="30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1800" baseline="30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1800" baseline="30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1800" baseline="30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1800" baseline="30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9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F. Renaud, A. </a:t>
            </a:r>
            <a:r>
              <a:rPr lang="en-US" sz="1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Monmayrant</a:t>
            </a:r>
            <a:r>
              <a:rPr lang="en-US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 </a:t>
            </a:r>
            <a:r>
              <a:rPr lang="en-US" sz="1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Calvez</a:t>
            </a:r>
            <a:r>
              <a:rPr lang="en-US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O. Gauthier-</a:t>
            </a:r>
            <a:r>
              <a:rPr lang="en-US" sz="1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Lafaye</a:t>
            </a:r>
            <a:r>
              <a:rPr lang="en-US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A.-L. </a:t>
            </a:r>
            <a:r>
              <a:rPr lang="en-US" sz="1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Fehrembach</a:t>
            </a:r>
            <a:r>
              <a:rPr lang="en-US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and E. Popov, Opt. Lett. </a:t>
            </a:r>
            <a:r>
              <a:rPr lang="en-US" sz="1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44</a:t>
            </a:r>
            <a:r>
              <a:rPr lang="en-US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5198 (2019).</a:t>
            </a:r>
            <a:endParaRPr lang="fr-FR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1900" baseline="30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9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J.-B. Dory, O. Gauthier-</a:t>
            </a:r>
            <a:r>
              <a:rPr lang="en-US" sz="1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Lafaye</a:t>
            </a:r>
            <a:r>
              <a:rPr lang="en-US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P. Dubreuil, I. </a:t>
            </a:r>
            <a:r>
              <a:rPr lang="en-US" sz="1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Massiot</a:t>
            </a:r>
            <a:r>
              <a:rPr lang="en-US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 </a:t>
            </a:r>
            <a:r>
              <a:rPr lang="en-US" sz="1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Calvez</a:t>
            </a:r>
            <a:r>
              <a:rPr lang="en-US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and A. </a:t>
            </a:r>
            <a:r>
              <a:rPr lang="en-US" sz="1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Mlayah</a:t>
            </a:r>
            <a:r>
              <a:rPr lang="en-US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Mater. Res. Express </a:t>
            </a:r>
            <a:r>
              <a:rPr lang="en-US" sz="1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en-US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045006 (2022).</a:t>
            </a:r>
          </a:p>
          <a:p>
            <a:pPr marL="0" indent="0" algn="just">
              <a:buNone/>
            </a:pPr>
            <a:endParaRPr lang="en-US" sz="1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1800" baseline="300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 </a:t>
            </a:r>
            <a:r>
              <a:rPr lang="fr-FR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Stéphane Calvez</a:t>
            </a:r>
            <a:r>
              <a:rPr lang="fr-FR" sz="1800" baseline="300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1,*</a:t>
            </a:r>
            <a:r>
              <a:rPr lang="fr-FR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Pascal Dubreuil</a:t>
            </a:r>
            <a:r>
              <a:rPr lang="fr-FR" sz="1800" baseline="300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</a:t>
            </a:r>
            <a:r>
              <a:rPr lang="fr-FR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fr-FR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Mairame</a:t>
            </a:r>
            <a:r>
              <a:rPr lang="fr-FR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Diallo</a:t>
            </a:r>
            <a:r>
              <a:rPr lang="fr-FR" sz="1800" baseline="300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</a:t>
            </a:r>
            <a:r>
              <a:rPr lang="fr-FR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Emmanuelle Daran</a:t>
            </a:r>
            <a:r>
              <a:rPr lang="fr-FR" sz="1800" baseline="300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</a:t>
            </a:r>
            <a:r>
              <a:rPr lang="fr-FR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Antoine Monmayrant</a:t>
            </a:r>
            <a:r>
              <a:rPr lang="fr-FR" sz="1800" baseline="300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</a:t>
            </a:r>
            <a:r>
              <a:rPr lang="fr-FR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Olivier Gauthier-Lafaye</a:t>
            </a:r>
            <a:r>
              <a:rPr lang="fr-FR" sz="1800" baseline="300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 </a:t>
            </a:r>
            <a:r>
              <a:rPr lang="fr-FR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</a:t>
            </a:r>
            <a:r>
              <a:rPr lang="fr-FR" sz="1800" baseline="300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JNTE (2024)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1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19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600" b="1" dirty="0">
                <a:effectLst/>
                <a:ea typeface="MS Mincho" panose="02020609040205080304" pitchFamily="49" charset="-128"/>
              </a:rPr>
              <a:t>Acknowledgements </a:t>
            </a:r>
            <a:r>
              <a:rPr lang="en-US" sz="2600" dirty="0">
                <a:effectLst/>
                <a:ea typeface="MS Mincho" panose="02020609040205080304" pitchFamily="49" charset="-128"/>
              </a:rPr>
              <a:t>: The authors would like to acknowledge partial support from the ANR ASTRID </a:t>
            </a:r>
            <a:r>
              <a:rPr lang="en-US" sz="2600" dirty="0" err="1">
                <a:effectLst/>
                <a:ea typeface="MS Mincho" panose="02020609040205080304" pitchFamily="49" charset="-128"/>
              </a:rPr>
              <a:t>Reson</a:t>
            </a:r>
            <a:r>
              <a:rPr lang="en-US" sz="2600" dirty="0">
                <a:effectLst/>
                <a:ea typeface="MS Mincho" panose="02020609040205080304" pitchFamily="49" charset="-128"/>
              </a:rPr>
              <a:t> (ANR-19-ASTR-0019), the </a:t>
            </a:r>
            <a:r>
              <a:rPr lang="en-US" sz="2600" dirty="0" err="1">
                <a:effectLst/>
                <a:ea typeface="MS Mincho" panose="02020609040205080304" pitchFamily="49" charset="-128"/>
              </a:rPr>
              <a:t>Occitanie</a:t>
            </a:r>
            <a:r>
              <a:rPr lang="en-US" sz="2600" dirty="0">
                <a:effectLst/>
                <a:ea typeface="MS Mincho" panose="02020609040205080304" pitchFamily="49" charset="-128"/>
              </a:rPr>
              <a:t> Region project “Dimension”</a:t>
            </a:r>
            <a:r>
              <a:rPr lang="en-US" sz="2600" dirty="0">
                <a:effectLst/>
                <a:ea typeface="Times New Roman" panose="02020603050405020304" pitchFamily="18" charset="0"/>
                <a:cs typeface="AdvOT77db9845"/>
              </a:rPr>
              <a:t> </a:t>
            </a:r>
            <a:r>
              <a:rPr lang="en-GB" sz="2600" dirty="0">
                <a:effectLst/>
                <a:ea typeface="Times New Roman" panose="02020603050405020304" pitchFamily="18" charset="0"/>
                <a:cs typeface="AdvOT77db9845"/>
              </a:rPr>
              <a:t>(2018-003267)</a:t>
            </a:r>
            <a:r>
              <a:rPr lang="en-US" sz="2600" dirty="0">
                <a:effectLst/>
                <a:ea typeface="MS Mincho" panose="02020609040205080304" pitchFamily="49" charset="-128"/>
              </a:rPr>
              <a:t> and from RENATECH, the French network of cleanroom facilities.</a:t>
            </a:r>
          </a:p>
          <a:p>
            <a:pPr marL="0" indent="0" algn="just">
              <a:buNone/>
            </a:pPr>
            <a:endParaRPr lang="en-US" sz="4300" dirty="0">
              <a:ea typeface="MS Mincho" panose="02020609040205080304" pitchFamily="49" charset="-128"/>
            </a:endParaRPr>
          </a:p>
          <a:p>
            <a:pPr marL="0" indent="0" algn="just">
              <a:buNone/>
            </a:pPr>
            <a:r>
              <a:rPr lang="en-US" sz="4300" b="1" i="0" dirty="0">
                <a:solidFill>
                  <a:srgbClr val="111111"/>
                </a:solidFill>
                <a:effectLst/>
              </a:rPr>
              <a:t>Request for experience or need for help at ENL-TF : ?????????</a:t>
            </a:r>
            <a:endParaRPr lang="en-US" sz="4300" dirty="0">
              <a:ea typeface="MS Mincho" panose="02020609040205080304" pitchFamily="49" charset="-128"/>
            </a:endParaRPr>
          </a:p>
          <a:p>
            <a:pPr marL="0" indent="0" algn="just">
              <a:buNone/>
            </a:pPr>
            <a:endParaRPr lang="en-US" sz="2600" dirty="0">
              <a:effectLst/>
              <a:ea typeface="MS Mincho" panose="02020609040205080304" pitchFamily="49" charset="-128"/>
            </a:endParaRPr>
          </a:p>
          <a:p>
            <a:pPr marL="0" indent="0" algn="just">
              <a:buNone/>
            </a:pPr>
            <a:endParaRPr lang="fr-FR" sz="26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6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1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FR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237D96-27D2-4A27-B32C-8E559619B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638549" y="10378458"/>
            <a:ext cx="6731097" cy="5665482"/>
          </a:xfrm>
          <a:prstGeom prst="rect">
            <a:avLst/>
          </a:prstGeom>
        </p:spPr>
      </p:pic>
      <p:pic>
        <p:nvPicPr>
          <p:cNvPr id="5" name="Image 4" descr="DBR1550_summary_vJNTE">
            <a:extLst>
              <a:ext uri="{FF2B5EF4-FFF2-40B4-BE49-F238E27FC236}">
                <a16:creationId xmlns:a16="http://schemas.microsoft.com/office/drawing/2014/main" id="{EA1ABE76-FF78-44C1-A1D4-3D33B929EA5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6" r="8197"/>
          <a:stretch>
            <a:fillRect/>
          </a:stretch>
        </p:blipFill>
        <p:spPr bwMode="auto">
          <a:xfrm>
            <a:off x="20844911" y="9951510"/>
            <a:ext cx="9094315" cy="71271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F8693E4-9D7E-49CE-9452-211579B73B9F}"/>
              </a:ext>
            </a:extLst>
          </p:cNvPr>
          <p:cNvSpPr txBox="1">
            <a:spLocks/>
          </p:cNvSpPr>
          <p:nvPr/>
        </p:nvSpPr>
        <p:spPr>
          <a:xfrm>
            <a:off x="561258" y="23073848"/>
            <a:ext cx="29377967" cy="167244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565956" indent="-1565956" algn="l" defTabSz="2087941" rtl="0" eaLnBrk="1" latinLnBrk="0" hangingPunct="1">
              <a:spcBef>
                <a:spcPct val="20000"/>
              </a:spcBef>
              <a:buFont typeface="Arial"/>
              <a:buChar char="•"/>
              <a:defRPr sz="1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2904" indent="-1304963" algn="l" defTabSz="2087941" rtl="0" eaLnBrk="1" latinLnBrk="0" hangingPunct="1">
              <a:spcBef>
                <a:spcPct val="20000"/>
              </a:spcBef>
              <a:buFont typeface="Arial"/>
              <a:buChar char="–"/>
              <a:defRPr sz="1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19852" indent="-1043970" algn="l" defTabSz="2087941" rtl="0" eaLnBrk="1" latinLnBrk="0" hangingPunct="1">
              <a:spcBef>
                <a:spcPct val="20000"/>
              </a:spcBef>
              <a:buFont typeface="Arial"/>
              <a:buChar char="•"/>
              <a:defRPr sz="1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07793" indent="-1043970" algn="l" defTabSz="2087941" rtl="0" eaLnBrk="1" latinLnBrk="0" hangingPunct="1">
              <a:spcBef>
                <a:spcPct val="20000"/>
              </a:spcBef>
              <a:buFont typeface="Arial"/>
              <a:buChar char="–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95734" indent="-1043970" algn="l" defTabSz="2087941" rtl="0" eaLnBrk="1" latinLnBrk="0" hangingPunct="1">
              <a:spcBef>
                <a:spcPct val="20000"/>
              </a:spcBef>
              <a:buFont typeface="Arial"/>
              <a:buChar char="»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83675" indent="-1043970" algn="l" defTabSz="2087941" rtl="0" eaLnBrk="1" latinLnBrk="0" hangingPunct="1">
              <a:spcBef>
                <a:spcPct val="20000"/>
              </a:spcBef>
              <a:buFont typeface="Arial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71616" indent="-1043970" algn="l" defTabSz="2087941" rtl="0" eaLnBrk="1" latinLnBrk="0" hangingPunct="1">
              <a:spcBef>
                <a:spcPct val="20000"/>
              </a:spcBef>
              <a:buFont typeface="Arial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659557" indent="-1043970" algn="l" defTabSz="2087941" rtl="0" eaLnBrk="1" latinLnBrk="0" hangingPunct="1">
              <a:spcBef>
                <a:spcPct val="20000"/>
              </a:spcBef>
              <a:buFont typeface="Arial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747498" indent="-1043970" algn="l" defTabSz="2087941" rtl="0" eaLnBrk="1" latinLnBrk="0" hangingPunct="1">
              <a:spcBef>
                <a:spcPct val="20000"/>
              </a:spcBef>
              <a:buFont typeface="Arial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Example 2</a:t>
            </a:r>
            <a:r>
              <a:rPr lang="en-US" sz="4000" b="1" dirty="0">
                <a:solidFill>
                  <a:srgbClr val="111111"/>
                </a:solidFill>
              </a:rPr>
              <a:t> : Deposition Al</a:t>
            </a:r>
            <a:r>
              <a:rPr lang="en-US" sz="4000" b="1" baseline="-25000" dirty="0">
                <a:solidFill>
                  <a:srgbClr val="111111"/>
                </a:solidFill>
              </a:rPr>
              <a:t>2</a:t>
            </a:r>
            <a:r>
              <a:rPr lang="en-US" sz="4000" b="1" dirty="0">
                <a:solidFill>
                  <a:srgbClr val="111111"/>
                </a:solidFill>
              </a:rPr>
              <a:t>O</a:t>
            </a:r>
            <a:r>
              <a:rPr lang="en-US" sz="4000" b="1" baseline="-25000" dirty="0">
                <a:solidFill>
                  <a:srgbClr val="111111"/>
                </a:solidFill>
              </a:rPr>
              <a:t>3</a:t>
            </a:r>
            <a:r>
              <a:rPr lang="en-US" sz="4000" b="1" dirty="0">
                <a:solidFill>
                  <a:srgbClr val="111111"/>
                </a:solidFill>
              </a:rPr>
              <a:t> by </a:t>
            </a:r>
            <a:r>
              <a:rPr lang="en-US" sz="4000" b="1" i="0" dirty="0">
                <a:solidFill>
                  <a:srgbClr val="111111"/>
                </a:solidFill>
                <a:effectLst/>
              </a:rPr>
              <a:t>ALD to form a conformal encapsulation layer around the thin layer of the spin transition complex.</a:t>
            </a:r>
          </a:p>
          <a:p>
            <a:pPr marL="0" indent="0">
              <a:buNone/>
            </a:pPr>
            <a:endParaRPr lang="en-US" sz="4000" b="1" dirty="0">
              <a:solidFill>
                <a:srgbClr val="111111"/>
              </a:solidFill>
            </a:endParaRPr>
          </a:p>
          <a:p>
            <a:pPr marL="0" indent="0">
              <a:buNone/>
            </a:pPr>
            <a:r>
              <a:rPr lang="en-US" sz="4000" b="1" dirty="0">
                <a:effectLst/>
                <a:ea typeface="MS Mincho" panose="02020609040205080304" pitchFamily="49" charset="-128"/>
              </a:rPr>
              <a:t>Expert author(s) : XXXXXXXXXXXXXXXXXXXXXXXXXXXX</a:t>
            </a:r>
          </a:p>
          <a:p>
            <a:pPr marL="0" indent="0">
              <a:buNone/>
            </a:pPr>
            <a:endParaRPr lang="fr-FR" sz="4000" b="1" dirty="0"/>
          </a:p>
          <a:p>
            <a:pPr marL="0" indent="0">
              <a:buNone/>
            </a:pPr>
            <a:r>
              <a:rPr lang="en-US" sz="4000" b="1" dirty="0">
                <a:ea typeface="MS Mincho" panose="02020609040205080304" pitchFamily="49" charset="-128"/>
              </a:rPr>
              <a:t>Objective(s) :</a:t>
            </a:r>
            <a:r>
              <a:rPr lang="en-US" sz="3200" b="1" dirty="0">
                <a:ea typeface="MS Mincho" panose="02020609040205080304" pitchFamily="49" charset="-128"/>
              </a:rPr>
              <a:t> </a:t>
            </a:r>
            <a:r>
              <a:rPr lang="en-US" sz="3600" b="0" i="0" dirty="0">
                <a:solidFill>
                  <a:srgbClr val="111111"/>
                </a:solidFill>
                <a:effectLst/>
              </a:rPr>
              <a:t>The reversible change between the low-spin and high-spin electronic states can be induced by changes in temperature. Here the implementation of optical sensors or as a means of actuating components such as modulators.</a:t>
            </a:r>
            <a:endParaRPr lang="en-US" sz="3600" baseline="30000" dirty="0">
              <a:ea typeface="MS Mincho" panose="02020609040205080304" pitchFamily="49" charset="-128"/>
            </a:endParaRPr>
          </a:p>
          <a:p>
            <a:pPr marL="0" indent="0">
              <a:buNone/>
            </a:pPr>
            <a:r>
              <a:rPr lang="en-US" sz="4000" b="1" dirty="0">
                <a:ea typeface="MS Mincho" panose="02020609040205080304" pitchFamily="49" charset="-128"/>
              </a:rPr>
              <a:t>Parameters :</a:t>
            </a:r>
            <a:r>
              <a:rPr lang="en-US" sz="9600" dirty="0">
                <a:ea typeface="MS Mincho" panose="02020609040205080304" pitchFamily="49" charset="-128"/>
              </a:rPr>
              <a:t> </a:t>
            </a:r>
            <a:r>
              <a:rPr lang="en-US" sz="3600" dirty="0">
                <a:effectLst/>
                <a:ea typeface="MS Mincho" panose="02020609040205080304" pitchFamily="49" charset="-128"/>
              </a:rPr>
              <a:t>TMA, H</a:t>
            </a:r>
            <a:r>
              <a:rPr lang="en-US" sz="3600" baseline="-25000" dirty="0">
                <a:effectLst/>
                <a:ea typeface="MS Mincho" panose="02020609040205080304" pitchFamily="49" charset="-128"/>
              </a:rPr>
              <a:t>2</a:t>
            </a:r>
            <a:r>
              <a:rPr lang="en-US" sz="3600" dirty="0">
                <a:effectLst/>
                <a:ea typeface="MS Mincho" panose="02020609040205080304" pitchFamily="49" charset="-128"/>
              </a:rPr>
              <a:t>O, cycle, pulse, T°</a:t>
            </a:r>
          </a:p>
          <a:p>
            <a:pPr marL="0" indent="0">
              <a:buNone/>
            </a:pPr>
            <a:r>
              <a:rPr lang="en-US" sz="3600" b="0" i="0" dirty="0">
                <a:solidFill>
                  <a:srgbClr val="111111"/>
                </a:solidFill>
                <a:effectLst/>
              </a:rPr>
              <a:t>Lowing T° to 90°C and keeping all other parameters constant</a:t>
            </a:r>
          </a:p>
          <a:p>
            <a:pPr marL="0" indent="0">
              <a:buNone/>
            </a:pPr>
            <a:endParaRPr lang="en-US" sz="3600" dirty="0">
              <a:solidFill>
                <a:srgbClr val="111111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111111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111111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111111"/>
              </a:solidFill>
            </a:endParaRPr>
          </a:p>
          <a:p>
            <a:pPr marL="0" indent="0">
              <a:buNone/>
            </a:pPr>
            <a:endParaRPr lang="fr-FR" sz="3600" dirty="0"/>
          </a:p>
          <a:p>
            <a:pPr marL="0" indent="0">
              <a:buNone/>
            </a:pPr>
            <a:endParaRPr lang="fr-FR" sz="3600" dirty="0"/>
          </a:p>
          <a:p>
            <a:pPr marL="0" indent="0">
              <a:buNone/>
            </a:pPr>
            <a:endParaRPr lang="fr-FR" sz="3600" dirty="0"/>
          </a:p>
          <a:p>
            <a:pPr marL="0" indent="0">
              <a:buNone/>
            </a:pPr>
            <a:endParaRPr lang="fr-FR" sz="3600" dirty="0"/>
          </a:p>
          <a:p>
            <a:pPr marL="0" indent="0">
              <a:buNone/>
            </a:pPr>
            <a:endParaRPr lang="fr-FR" sz="3600" dirty="0"/>
          </a:p>
          <a:p>
            <a:pPr marL="0" indent="0">
              <a:buNone/>
            </a:pPr>
            <a:endParaRPr lang="fr-FR" sz="3600" dirty="0"/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en-US" sz="1800" b="1" i="0" dirty="0">
              <a:solidFill>
                <a:srgbClr val="111111"/>
              </a:solidFill>
              <a:effectLst/>
            </a:endParaRPr>
          </a:p>
          <a:p>
            <a:pPr marL="0" indent="0">
              <a:buNone/>
            </a:pPr>
            <a:r>
              <a:rPr lang="fr-FR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fr-F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M. </a:t>
            </a:r>
            <a:r>
              <a:rPr lang="fr-F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Drob</a:t>
            </a:r>
            <a:r>
              <a:rPr lang="fr-F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A. </a:t>
            </a:r>
            <a:r>
              <a:rPr lang="fr-F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Hoblos</a:t>
            </a:r>
            <a:r>
              <a:rPr lang="fr-F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*, J. A. 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Capo Chichi</a:t>
            </a:r>
            <a:r>
              <a:rPr lang="fr-F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P. Dubreuil, L. Salvagnac, L. Salmon*, G. </a:t>
            </a:r>
            <a:r>
              <a:rPr lang="fr-F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Molnár</a:t>
            </a:r>
            <a:r>
              <a:rPr lang="fr-F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*, K. </a:t>
            </a:r>
            <a:r>
              <a:rPr lang="fr-F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Ridier</a:t>
            </a:r>
            <a:r>
              <a:rPr lang="fr-F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*, A. </a:t>
            </a:r>
            <a:r>
              <a:rPr lang="fr-F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Bousseksou</a:t>
            </a:r>
            <a:r>
              <a:rPr lang="fr-F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et S. Calvez, RAFALD (2024)</a:t>
            </a:r>
          </a:p>
          <a:p>
            <a:pPr marL="0" indent="0">
              <a:buNone/>
            </a:pPr>
            <a:endParaRPr lang="en-US" sz="1800" b="1" dirty="0">
              <a:solidFill>
                <a:srgbClr val="111111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rgbClr val="111111"/>
              </a:solidFill>
            </a:endParaRPr>
          </a:p>
          <a:p>
            <a:pPr marL="0" indent="0">
              <a:buNone/>
            </a:pPr>
            <a:endParaRPr lang="en-US" sz="2400" b="1" i="0" dirty="0">
              <a:solidFill>
                <a:srgbClr val="111111"/>
              </a:solidFill>
              <a:effectLst/>
            </a:endParaRPr>
          </a:p>
          <a:p>
            <a:pPr marL="0" indent="0">
              <a:buNone/>
            </a:pPr>
            <a:endParaRPr lang="en-US" sz="2400" b="1" dirty="0">
              <a:solidFill>
                <a:srgbClr val="111111"/>
              </a:solidFill>
            </a:endParaRPr>
          </a:p>
          <a:p>
            <a:pPr marL="0" indent="0">
              <a:buNone/>
            </a:pPr>
            <a:r>
              <a:rPr lang="en-US" sz="2400" b="1" i="0" dirty="0">
                <a:solidFill>
                  <a:srgbClr val="111111"/>
                </a:solidFill>
                <a:effectLst/>
              </a:rPr>
              <a:t>Acknowledgments</a:t>
            </a:r>
            <a:r>
              <a:rPr lang="en-US" sz="2400" b="0" i="0" dirty="0">
                <a:solidFill>
                  <a:srgbClr val="111111"/>
                </a:solidFill>
                <a:effectLst/>
              </a:rPr>
              <a:t>: The work presented benefited from support from the ANR SCOPOL project (ANR-22-CE09-0019) and from the micro-technology center of LAAS-CNRS, a member of the French national network, RENATECH.</a:t>
            </a:r>
          </a:p>
          <a:p>
            <a:pPr marL="0" indent="0">
              <a:buNone/>
            </a:pPr>
            <a:endParaRPr lang="en-US" sz="2400" dirty="0">
              <a:solidFill>
                <a:srgbClr val="11111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111111"/>
              </a:solidFill>
            </a:endParaRPr>
          </a:p>
          <a:p>
            <a:pPr marL="0" indent="0">
              <a:buNone/>
            </a:pPr>
            <a:r>
              <a:rPr lang="en-US" sz="4000" b="1" i="0" dirty="0">
                <a:solidFill>
                  <a:srgbClr val="111111"/>
                </a:solidFill>
                <a:effectLst/>
              </a:rPr>
              <a:t>Request for experience or need for help at ENL-TF : </a:t>
            </a:r>
            <a:r>
              <a:rPr lang="en-US" sz="4000" b="0" i="0" dirty="0">
                <a:solidFill>
                  <a:srgbClr val="111111"/>
                </a:solidFill>
                <a:effectLst/>
              </a:rPr>
              <a:t>??????????</a:t>
            </a:r>
            <a:endParaRPr lang="en-US" sz="4000" dirty="0">
              <a:ea typeface="MS Mincho" panose="02020609040205080304" pitchFamily="49" charset="-128"/>
            </a:endParaRPr>
          </a:p>
          <a:p>
            <a:pPr marL="0" indent="0">
              <a:buNone/>
            </a:pPr>
            <a:endParaRPr lang="fr-FR" sz="2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C138D0B-BEAE-4F9A-9D15-935D0CE93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976881" y="27586152"/>
            <a:ext cx="6161091" cy="56654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51C293-CD92-4C18-AAC4-2B413E4B3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022556"/>
            <a:ext cx="10909090" cy="61610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38C30E-22B8-4A6A-ABCD-F51C1F8B2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5423" y="2069601"/>
            <a:ext cx="2637289" cy="94029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A8DA1A6-98A5-461C-A273-8EA7AEDA9E79}"/>
              </a:ext>
            </a:extLst>
          </p:cNvPr>
          <p:cNvSpPr txBox="1"/>
          <p:nvPr/>
        </p:nvSpPr>
        <p:spPr>
          <a:xfrm>
            <a:off x="10171356" y="9907463"/>
            <a:ext cx="1437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ICPECVD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6D27E4F-998C-4DC0-801B-1A457585FEF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87" y="11675481"/>
            <a:ext cx="8869043" cy="4534487"/>
          </a:xfrm>
          <a:prstGeom prst="rect">
            <a:avLst/>
          </a:prstGeom>
          <a:noFill/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2A0ED58-E6B8-48E7-B0B8-79F8103B9D6E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4" r="9499"/>
          <a:stretch/>
        </p:blipFill>
        <p:spPr bwMode="auto">
          <a:xfrm>
            <a:off x="21677889" y="27067714"/>
            <a:ext cx="5971105" cy="73236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78AE65F-F2AF-4EF2-AE39-172D4F660ED8}"/>
              </a:ext>
            </a:extLst>
          </p:cNvPr>
          <p:cNvSpPr txBox="1"/>
          <p:nvPr/>
        </p:nvSpPr>
        <p:spPr>
          <a:xfrm>
            <a:off x="18959329" y="27549383"/>
            <a:ext cx="35042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First </a:t>
            </a:r>
            <a:r>
              <a:rPr lang="fr-FR" sz="4000" b="1" dirty="0" err="1"/>
              <a:t>results</a:t>
            </a:r>
            <a:r>
              <a:rPr lang="fr-FR" sz="4000" b="1" dirty="0"/>
              <a:t> </a:t>
            </a:r>
            <a:r>
              <a:rPr lang="fr-FR" sz="4000" baseline="30000" dirty="0"/>
              <a:t>1</a:t>
            </a:r>
            <a:r>
              <a:rPr lang="fr-FR" sz="4000" b="1" dirty="0"/>
              <a:t> : 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83AE613-A5F2-4267-9D14-D45103015A26}"/>
              </a:ext>
            </a:extLst>
          </p:cNvPr>
          <p:cNvSpPr txBox="1"/>
          <p:nvPr/>
        </p:nvSpPr>
        <p:spPr>
          <a:xfrm>
            <a:off x="19985523" y="34272700"/>
            <a:ext cx="9728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>
                <a:solidFill>
                  <a:srgbClr val="111111"/>
                </a:solidFill>
                <a:effectLst/>
              </a:rPr>
              <a:t>Modulation of the transmission at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sz="1800" b="0" i="0" dirty="0">
                <a:solidFill>
                  <a:srgbClr val="111111"/>
                </a:solidFill>
                <a:effectLst/>
              </a:rPr>
              <a:t>=315 nm demonstrating the phase transition</a:t>
            </a:r>
          </a:p>
          <a:p>
            <a:r>
              <a:rPr lang="en-US" sz="1800" b="0" i="0" dirty="0">
                <a:solidFill>
                  <a:srgbClr val="111111"/>
                </a:solidFill>
                <a:effectLst/>
              </a:rPr>
              <a:t> before and after encapsulation by ALD of a 400 nm layer of tri-</a:t>
            </a:r>
            <a:r>
              <a:rPr lang="en-US" sz="1800" b="0" i="0" dirty="0" err="1">
                <a:solidFill>
                  <a:srgbClr val="111111"/>
                </a:solidFill>
                <a:effectLst/>
              </a:rPr>
              <a:t>azolyl</a:t>
            </a:r>
            <a:r>
              <a:rPr lang="en-US" sz="1800" b="0" i="0" dirty="0">
                <a:solidFill>
                  <a:srgbClr val="111111"/>
                </a:solidFill>
                <a:effectLst/>
              </a:rPr>
              <a:t> iron borate with 50 nm of Al2O3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28F66A5-82F0-451F-B8F4-DDE96D2E0EDC}"/>
              </a:ext>
            </a:extLst>
          </p:cNvPr>
          <p:cNvSpPr txBox="1"/>
          <p:nvPr/>
        </p:nvSpPr>
        <p:spPr>
          <a:xfrm>
            <a:off x="17720320" y="10169487"/>
            <a:ext cx="3388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First </a:t>
            </a:r>
            <a:r>
              <a:rPr lang="fr-FR" sz="4000" b="1" dirty="0" err="1"/>
              <a:t>results</a:t>
            </a:r>
            <a:r>
              <a:rPr lang="fr-FR" sz="4000" b="1" dirty="0"/>
              <a:t> </a:t>
            </a:r>
            <a:r>
              <a:rPr lang="fr-FR" sz="4000" baseline="30000" dirty="0"/>
              <a:t>3</a:t>
            </a:r>
            <a:r>
              <a:rPr lang="fr-FR" sz="4000" b="1" dirty="0"/>
              <a:t> :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2093B2D-91BB-4285-B604-45FF001E563F}"/>
              </a:ext>
            </a:extLst>
          </p:cNvPr>
          <p:cNvSpPr txBox="1"/>
          <p:nvPr/>
        </p:nvSpPr>
        <p:spPr>
          <a:xfrm>
            <a:off x="12279230" y="27502647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ALD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11DC4D2-1927-4F5B-8A46-F099FC422FD4}"/>
              </a:ext>
            </a:extLst>
          </p:cNvPr>
          <p:cNvSpPr txBox="1"/>
          <p:nvPr/>
        </p:nvSpPr>
        <p:spPr>
          <a:xfrm>
            <a:off x="22470834" y="17202133"/>
            <a:ext cx="597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Transmission curves of the fabricated N-layer mirror coatings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EC94B33-26D2-4352-83D0-FA818E4A3549}"/>
              </a:ext>
            </a:extLst>
          </p:cNvPr>
          <p:cNvSpPr txBox="1"/>
          <p:nvPr/>
        </p:nvSpPr>
        <p:spPr>
          <a:xfrm>
            <a:off x="17890168" y="17832600"/>
            <a:ext cx="3500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Drawback : </a:t>
            </a:r>
            <a:r>
              <a:rPr lang="fr-FR" sz="4000" dirty="0"/>
              <a:t>???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16CF9CB-DCCC-4727-BCEF-CCAA934132AB}"/>
              </a:ext>
            </a:extLst>
          </p:cNvPr>
          <p:cNvSpPr txBox="1"/>
          <p:nvPr/>
        </p:nvSpPr>
        <p:spPr>
          <a:xfrm>
            <a:off x="18959329" y="35507892"/>
            <a:ext cx="3384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Drawback : </a:t>
            </a:r>
            <a:r>
              <a:rPr lang="fr-FR" sz="4000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82714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4605</TotalTime>
  <Words>495</Words>
  <Application>Microsoft Office PowerPoint</Application>
  <PresentationFormat>Personnalisé</PresentationFormat>
  <Paragraphs>78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9" baseType="lpstr">
      <vt:lpstr>Arial</vt:lpstr>
      <vt:lpstr>Avenir Light</vt:lpstr>
      <vt:lpstr>Calibri</vt:lpstr>
      <vt:lpstr>HelveticaNeue LightCond</vt:lpstr>
      <vt:lpstr>Roboto</vt:lpstr>
      <vt:lpstr>Times</vt:lpstr>
      <vt:lpstr>Times New Roman</vt:lpstr>
      <vt:lpstr>Thème Office</vt:lpstr>
      <vt:lpstr>Clean room of LAAS : experiments on CVD, ALD</vt:lpstr>
    </vt:vector>
  </TitlesOfParts>
  <Company>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dominique daurat</dc:creator>
  <cp:lastModifiedBy>Pascal Dubreuil</cp:lastModifiedBy>
  <cp:revision>134</cp:revision>
  <dcterms:created xsi:type="dcterms:W3CDTF">2013-11-26T13:20:32Z</dcterms:created>
  <dcterms:modified xsi:type="dcterms:W3CDTF">2025-05-21T13:11:44Z</dcterms:modified>
</cp:coreProperties>
</file>